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68" r:id="rId6"/>
    <p:sldId id="269" r:id="rId7"/>
    <p:sldId id="270" r:id="rId8"/>
    <p:sldId id="271" r:id="rId9"/>
    <p:sldId id="272" r:id="rId10"/>
    <p:sldId id="284" r:id="rId11"/>
    <p:sldId id="285" r:id="rId12"/>
    <p:sldId id="275" r:id="rId13"/>
    <p:sldId id="259" r:id="rId14"/>
    <p:sldId id="260" r:id="rId15"/>
    <p:sldId id="261" r:id="rId16"/>
    <p:sldId id="273" r:id="rId17"/>
    <p:sldId id="277" r:id="rId18"/>
    <p:sldId id="279" r:id="rId19"/>
    <p:sldId id="262" r:id="rId20"/>
    <p:sldId id="281" r:id="rId21"/>
    <p:sldId id="282" r:id="rId22"/>
    <p:sldId id="263" r:id="rId23"/>
    <p:sldId id="264" r:id="rId24"/>
    <p:sldId id="276" r:id="rId25"/>
    <p:sldId id="283" r:id="rId26"/>
    <p:sldId id="265" r:id="rId27"/>
    <p:sldId id="267" r:id="rId28"/>
    <p:sldId id="26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Baker" userId="37981369-4683-422b-bb34-146223fda0d7" providerId="ADAL" clId="{7BCFD2CB-FF88-4C8F-A98C-FEA5D3172DE5}"/>
    <pc:docChg chg="modSld">
      <pc:chgData name="Julia Baker" userId="37981369-4683-422b-bb34-146223fda0d7" providerId="ADAL" clId="{7BCFD2CB-FF88-4C8F-A98C-FEA5D3172DE5}" dt="2024-09-11T19:10:36.209" v="15" actId="5793"/>
      <pc:docMkLst>
        <pc:docMk/>
      </pc:docMkLst>
      <pc:sldChg chg="modSp mod">
        <pc:chgData name="Julia Baker" userId="37981369-4683-422b-bb34-146223fda0d7" providerId="ADAL" clId="{7BCFD2CB-FF88-4C8F-A98C-FEA5D3172DE5}" dt="2024-09-05T07:28:01.723" v="13" actId="20577"/>
        <pc:sldMkLst>
          <pc:docMk/>
          <pc:sldMk cId="3672721233" sldId="271"/>
        </pc:sldMkLst>
        <pc:spChg chg="mod">
          <ac:chgData name="Julia Baker" userId="37981369-4683-422b-bb34-146223fda0d7" providerId="ADAL" clId="{7BCFD2CB-FF88-4C8F-A98C-FEA5D3172DE5}" dt="2024-09-05T07:28:01.723" v="13" actId="20577"/>
          <ac:spMkLst>
            <pc:docMk/>
            <pc:sldMk cId="3672721233" sldId="271"/>
            <ac:spMk id="3" creationId="{00000000-0000-0000-0000-000000000000}"/>
          </ac:spMkLst>
        </pc:spChg>
      </pc:sldChg>
      <pc:sldChg chg="modSp mod">
        <pc:chgData name="Julia Baker" userId="37981369-4683-422b-bb34-146223fda0d7" providerId="ADAL" clId="{7BCFD2CB-FF88-4C8F-A98C-FEA5D3172DE5}" dt="2024-09-11T19:10:36.209" v="15" actId="5793"/>
        <pc:sldMkLst>
          <pc:docMk/>
          <pc:sldMk cId="1356479848" sldId="285"/>
        </pc:sldMkLst>
        <pc:spChg chg="mod">
          <ac:chgData name="Julia Baker" userId="37981369-4683-422b-bb34-146223fda0d7" providerId="ADAL" clId="{7BCFD2CB-FF88-4C8F-A98C-FEA5D3172DE5}" dt="2024-09-11T19:10:36.209" v="15" actId="5793"/>
          <ac:spMkLst>
            <pc:docMk/>
            <pc:sldMk cId="1356479848" sldId="285"/>
            <ac:spMk id="3" creationId="{6B0F3E07-FAA1-2707-5509-F2A63274F52B}"/>
          </ac:spMkLst>
        </pc:spChg>
      </pc:sldChg>
    </pc:docChg>
  </pc:docChgLst>
  <pc:docChgLst>
    <pc:chgData name="Julia Baker" userId="37981369-4683-422b-bb34-146223fda0d7" providerId="ADAL" clId="{DDF0F085-C3FD-48A4-84F2-845368B04FFE}"/>
    <pc:docChg chg="custSel modSld">
      <pc:chgData name="Julia Baker" userId="37981369-4683-422b-bb34-146223fda0d7" providerId="ADAL" clId="{DDF0F085-C3FD-48A4-84F2-845368B04FFE}" dt="2024-08-19T14:16:45.148" v="224" actId="20577"/>
      <pc:docMkLst>
        <pc:docMk/>
      </pc:docMkLst>
      <pc:sldChg chg="modSp mod">
        <pc:chgData name="Julia Baker" userId="37981369-4683-422b-bb34-146223fda0d7" providerId="ADAL" clId="{DDF0F085-C3FD-48A4-84F2-845368B04FFE}" dt="2024-08-19T14:11:13.679" v="18" actId="20577"/>
        <pc:sldMkLst>
          <pc:docMk/>
          <pc:sldMk cId="1244478019" sldId="261"/>
        </pc:sldMkLst>
        <pc:spChg chg="mod">
          <ac:chgData name="Julia Baker" userId="37981369-4683-422b-bb34-146223fda0d7" providerId="ADAL" clId="{DDF0F085-C3FD-48A4-84F2-845368B04FFE}" dt="2024-08-19T14:11:13.679" v="18" actId="20577"/>
          <ac:spMkLst>
            <pc:docMk/>
            <pc:sldMk cId="1244478019" sldId="261"/>
            <ac:spMk id="3" creationId="{B55A4039-BAB9-475E-9356-40619CD54091}"/>
          </ac:spMkLst>
        </pc:spChg>
      </pc:sldChg>
      <pc:sldChg chg="modSp mod">
        <pc:chgData name="Julia Baker" userId="37981369-4683-422b-bb34-146223fda0d7" providerId="ADAL" clId="{DDF0F085-C3FD-48A4-84F2-845368B04FFE}" dt="2024-08-19T14:14:11.501" v="172" actId="20577"/>
        <pc:sldMkLst>
          <pc:docMk/>
          <pc:sldMk cId="351145012" sldId="264"/>
        </pc:sldMkLst>
        <pc:spChg chg="mod">
          <ac:chgData name="Julia Baker" userId="37981369-4683-422b-bb34-146223fda0d7" providerId="ADAL" clId="{DDF0F085-C3FD-48A4-84F2-845368B04FFE}" dt="2024-08-19T14:14:11.501" v="172" actId="20577"/>
          <ac:spMkLst>
            <pc:docMk/>
            <pc:sldMk cId="351145012" sldId="264"/>
            <ac:spMk id="3" creationId="{B55A4039-BAB9-475E-9356-40619CD54091}"/>
          </ac:spMkLst>
        </pc:spChg>
      </pc:sldChg>
      <pc:sldChg chg="modSp mod">
        <pc:chgData name="Julia Baker" userId="37981369-4683-422b-bb34-146223fda0d7" providerId="ADAL" clId="{DDF0F085-C3FD-48A4-84F2-845368B04FFE}" dt="2024-08-19T14:09:38.227" v="1" actId="14100"/>
        <pc:sldMkLst>
          <pc:docMk/>
          <pc:sldMk cId="2573648614" sldId="275"/>
        </pc:sldMkLst>
        <pc:spChg chg="mod">
          <ac:chgData name="Julia Baker" userId="37981369-4683-422b-bb34-146223fda0d7" providerId="ADAL" clId="{DDF0F085-C3FD-48A4-84F2-845368B04FFE}" dt="2024-08-19T14:09:38.227" v="1" actId="14100"/>
          <ac:spMkLst>
            <pc:docMk/>
            <pc:sldMk cId="2573648614" sldId="275"/>
            <ac:spMk id="3" creationId="{00000000-0000-0000-0000-000000000000}"/>
          </ac:spMkLst>
        </pc:spChg>
      </pc:sldChg>
      <pc:sldChg chg="modSp mod">
        <pc:chgData name="Julia Baker" userId="37981369-4683-422b-bb34-146223fda0d7" providerId="ADAL" clId="{DDF0F085-C3FD-48A4-84F2-845368B04FFE}" dt="2024-08-19T14:16:45.148" v="224" actId="20577"/>
        <pc:sldMkLst>
          <pc:docMk/>
          <pc:sldMk cId="1352849671" sldId="283"/>
        </pc:sldMkLst>
        <pc:spChg chg="mod">
          <ac:chgData name="Julia Baker" userId="37981369-4683-422b-bb34-146223fda0d7" providerId="ADAL" clId="{DDF0F085-C3FD-48A4-84F2-845368B04FFE}" dt="2024-08-19T14:16:45.148" v="224" actId="20577"/>
          <ac:spMkLst>
            <pc:docMk/>
            <pc:sldMk cId="1352849671" sldId="283"/>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9/11/2024</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9/11/2024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9/11/2024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9/11/2024</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9/11/2024</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9/11/2024</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9/11/2024</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BCC2-3556-4CB9-9F20-5630DBE606FF}"/>
              </a:ext>
            </a:extLst>
          </p:cNvPr>
          <p:cNvSpPr>
            <a:spLocks noGrp="1"/>
          </p:cNvSpPr>
          <p:nvPr>
            <p:ph type="ctrTitle"/>
          </p:nvPr>
        </p:nvSpPr>
        <p:spPr/>
        <p:txBody>
          <a:bodyPr/>
          <a:lstStyle/>
          <a:p>
            <a:r>
              <a:rPr lang="en-GB" dirty="0">
                <a:latin typeface="NTFPreCursivefk" panose="03000400000000000000" pitchFamily="66" charset="0"/>
              </a:rPr>
              <a:t>Meet the teacher</a:t>
            </a:r>
          </a:p>
        </p:txBody>
      </p:sp>
      <p:sp>
        <p:nvSpPr>
          <p:cNvPr id="3" name="Subtitle 2">
            <a:extLst>
              <a:ext uri="{FF2B5EF4-FFF2-40B4-BE49-F238E27FC236}">
                <a16:creationId xmlns:a16="http://schemas.microsoft.com/office/drawing/2014/main" id="{87E11594-1D41-460B-945F-D8F8FA3BD9AA}"/>
              </a:ext>
            </a:extLst>
          </p:cNvPr>
          <p:cNvSpPr>
            <a:spLocks noGrp="1"/>
          </p:cNvSpPr>
          <p:nvPr>
            <p:ph type="subTitle" idx="1"/>
          </p:nvPr>
        </p:nvSpPr>
        <p:spPr/>
        <p:txBody>
          <a:bodyPr>
            <a:noAutofit/>
          </a:bodyPr>
          <a:lstStyle/>
          <a:p>
            <a:r>
              <a:rPr lang="en-GB" sz="4000" dirty="0">
                <a:latin typeface="NTFPreCursivefk" panose="03000400000000000000" pitchFamily="66" charset="0"/>
              </a:rPr>
              <a:t>Merlin</a:t>
            </a:r>
          </a:p>
          <a:p>
            <a:r>
              <a:rPr lang="en-GB" sz="4000" dirty="0">
                <a:latin typeface="NTFPreCursivefk" panose="03000400000000000000" pitchFamily="66" charset="0"/>
              </a:rPr>
              <a:t>Mrs Baker</a:t>
            </a:r>
          </a:p>
        </p:txBody>
      </p:sp>
      <p:pic>
        <p:nvPicPr>
          <p:cNvPr id="5" name="Picture 4">
            <a:extLst>
              <a:ext uri="{FF2B5EF4-FFF2-40B4-BE49-F238E27FC236}">
                <a16:creationId xmlns:a16="http://schemas.microsoft.com/office/drawing/2014/main" id="{E0342E11-3CE8-41B2-9888-BF5E23C562ED}"/>
              </a:ext>
            </a:extLst>
          </p:cNvPr>
          <p:cNvPicPr>
            <a:picLocks noChangeAspect="1"/>
          </p:cNvPicPr>
          <p:nvPr/>
        </p:nvPicPr>
        <p:blipFill>
          <a:blip r:embed="rId2"/>
          <a:stretch>
            <a:fillRect/>
          </a:stretch>
        </p:blipFill>
        <p:spPr>
          <a:xfrm>
            <a:off x="5199538" y="1095849"/>
            <a:ext cx="1792924" cy="1407712"/>
          </a:xfrm>
          <a:prstGeom prst="rect">
            <a:avLst/>
          </a:prstGeom>
        </p:spPr>
      </p:pic>
    </p:spTree>
    <p:extLst>
      <p:ext uri="{BB962C8B-B14F-4D97-AF65-F5344CB8AC3E}">
        <p14:creationId xmlns:p14="http://schemas.microsoft.com/office/powerpoint/2010/main" val="1922142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dirty="0"/>
              <a:t>uniform</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p:txBody>
          <a:bodyPr>
            <a:normAutofit/>
          </a:bodyPr>
          <a:lstStyle/>
          <a:p>
            <a:r>
              <a:rPr lang="en-GB" sz="3200" dirty="0">
                <a:latin typeface="NTFPreCursivefk" panose="03000400000000000000" pitchFamily="66" charset="0"/>
              </a:rPr>
              <a:t>Pupils in Years 1 to 6 may bring a change of footwear if they wish to go on the field at break and lunchtimes when it is wet or muddy (e.g. wellies, trainers which are different to those worn for indoor PE) but these must not be worn all day.</a:t>
            </a:r>
          </a:p>
          <a:p>
            <a:endParaRPr lang="en-GB" sz="3200" dirty="0">
              <a:latin typeface="NTFPreCursivefk" panose="03000400000000000000" pitchFamily="66" charset="0"/>
            </a:endParaRPr>
          </a:p>
          <a:p>
            <a:r>
              <a:rPr lang="en-GB" sz="3200" dirty="0">
                <a:latin typeface="NTFPreCursivefk" panose="03000400000000000000" pitchFamily="66" charset="0"/>
              </a:rPr>
              <a:t>We also expect all pupils to wear the correct footwear: ‘Sensible’ (i.e. no/low heel) plain black shoes or boots (no trainers, sandals, canvas shoes or sports-branded ‘trainer shoes’).</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2127004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dirty="0" err="1"/>
              <a:t>Pe</a:t>
            </a:r>
            <a:r>
              <a:rPr lang="en-GB" dirty="0"/>
              <a:t> kit</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173406"/>
            <a:ext cx="1409611" cy="1106755"/>
          </a:xfrm>
          <a:prstGeom prst="rect">
            <a:avLst/>
          </a:prstGeom>
        </p:spPr>
      </p:pic>
      <p:sp>
        <p:nvSpPr>
          <p:cNvPr id="7" name="Content Placeholder 2">
            <a:extLst>
              <a:ext uri="{FF2B5EF4-FFF2-40B4-BE49-F238E27FC236}">
                <a16:creationId xmlns:a16="http://schemas.microsoft.com/office/drawing/2014/main" id="{CF2A4E60-C821-2560-AACD-F488654BFD25}"/>
              </a:ext>
            </a:extLst>
          </p:cNvPr>
          <p:cNvSpPr>
            <a:spLocks noGrp="1"/>
          </p:cNvSpPr>
          <p:nvPr>
            <p:ph idx="1"/>
          </p:nvPr>
        </p:nvSpPr>
        <p:spPr>
          <a:xfrm>
            <a:off x="140677" y="1561515"/>
            <a:ext cx="11844997" cy="4938078"/>
          </a:xfrm>
          <a:noFill/>
        </p:spPr>
        <p:txBody>
          <a:bodyPr>
            <a:normAutofit fontScale="92500"/>
          </a:bodyPr>
          <a:lstStyle/>
          <a:p>
            <a:pPr marL="0" indent="0">
              <a:buNone/>
            </a:pPr>
            <a:r>
              <a:rPr lang="en-GB" dirty="0">
                <a:latin typeface="NTFPreCursivefk" panose="03000400000000000000" pitchFamily="66" charset="0"/>
              </a:rPr>
              <a:t>We expect pupils in Reception to Year 6 to wear the correct PE kit:</a:t>
            </a:r>
          </a:p>
          <a:p>
            <a:r>
              <a:rPr lang="en-GB" dirty="0">
                <a:latin typeface="NTFPreCursivefk" panose="03000400000000000000" pitchFamily="66" charset="0"/>
              </a:rPr>
              <a:t> T-shirt in the colour of your child’s House (a plain white t-shirt may be worn if families are unable to purchase a House</a:t>
            </a:r>
          </a:p>
          <a:p>
            <a:pPr marL="0" indent="0">
              <a:buNone/>
            </a:pPr>
            <a:r>
              <a:rPr lang="en-GB" dirty="0">
                <a:latin typeface="NTFPreCursivefk" panose="03000400000000000000" pitchFamily="66" charset="0"/>
              </a:rPr>
              <a:t>t-shirt).</a:t>
            </a:r>
          </a:p>
          <a:p>
            <a:r>
              <a:rPr lang="en-GB" dirty="0">
                <a:latin typeface="NTFPreCursivefk" panose="03000400000000000000" pitchFamily="66" charset="0"/>
              </a:rPr>
              <a:t>Plain green shorts.</a:t>
            </a:r>
          </a:p>
          <a:p>
            <a:r>
              <a:rPr lang="en-GB" dirty="0">
                <a:latin typeface="NTFPreCursivefk" panose="03000400000000000000" pitchFamily="66" charset="0"/>
              </a:rPr>
              <a:t>Bare feet, plimsolls or clean trainers for indoor PE lessons, or trainers (different to those worn for indoor PE lessons) for outdoor PE lessons.</a:t>
            </a:r>
          </a:p>
          <a:p>
            <a:r>
              <a:rPr lang="en-GB" dirty="0">
                <a:latin typeface="NTFPreCursivefk" panose="03000400000000000000" pitchFamily="66" charset="0"/>
              </a:rPr>
              <a:t>Plain black/grey/dark green leggings or jogging bottoms may be worn for outdoor PE lessons when it is cold, along with a school sweatshirt/cardigan/fleece/PE hoodie (embroidered with the school logo).</a:t>
            </a:r>
          </a:p>
          <a:p>
            <a:r>
              <a:rPr lang="en-GB" dirty="0">
                <a:latin typeface="NTFPreCursivefk" panose="03000400000000000000" pitchFamily="66" charset="0"/>
              </a:rPr>
              <a:t>Pupils in Reception to Year 6 should wear their PE kit to school and remain in it for the whole day on days when they have PE, including outdoor PE wear for breaks and lunchtimes when it is cold, even if the PE lesson itself is indoors, this must still be in line with the uniform expectations. If not you will be telephoned and asked to bring a correct PE kit or they will be given a spare PE kit to change into.</a:t>
            </a:r>
          </a:p>
          <a:p>
            <a:r>
              <a:rPr lang="en-GB" dirty="0">
                <a:latin typeface="NTFPreCursivefk" panose="03000400000000000000" pitchFamily="66" charset="0"/>
              </a:rPr>
              <a:t>Earrings must not be worn for PE lessons and cannot be covered with tape unless an exemption has been agreed with school for cultural or religious reasons.</a:t>
            </a:r>
          </a:p>
        </p:txBody>
      </p:sp>
    </p:spTree>
    <p:extLst>
      <p:ext uri="{BB962C8B-B14F-4D97-AF65-F5344CB8AC3E}">
        <p14:creationId xmlns:p14="http://schemas.microsoft.com/office/powerpoint/2010/main" val="2876798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normAutofit/>
          </a:bodyPr>
          <a:lstStyle/>
          <a:p>
            <a:r>
              <a:rPr lang="en-GB" sz="4800" dirty="0">
                <a:latin typeface="NTFPreCursivefk" panose="03000400000000000000" pitchFamily="66" charset="0"/>
              </a:rPr>
              <a:t>curriculum</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p:txBody>
          <a:bodyPr>
            <a:noAutofit/>
          </a:bodyPr>
          <a:lstStyle/>
          <a:p>
            <a:r>
              <a:rPr lang="en-GB" sz="3600" dirty="0">
                <a:latin typeface="NTFPreCursivefk" panose="03000400000000000000" pitchFamily="66" charset="0"/>
              </a:rPr>
              <a:t>We are teaching the full National Curriculum. English and maths is taught every day.</a:t>
            </a:r>
          </a:p>
          <a:p>
            <a:r>
              <a:rPr lang="en-GB" sz="3600" dirty="0">
                <a:latin typeface="NTFPreCursivefk" panose="03000400000000000000" pitchFamily="66" charset="0"/>
              </a:rPr>
              <a:t>PE (Physical Education) is taught twice per week, as well as other activities such as the Daily Mile and half termly ‘Commando Joe’ days.</a:t>
            </a:r>
          </a:p>
          <a:p>
            <a:r>
              <a:rPr lang="en-GB" sz="3600" dirty="0">
                <a:latin typeface="NTFPreCursivefk" panose="03000400000000000000" pitchFamily="66" charset="0"/>
              </a:rPr>
              <a:t>Art, DT (Design Technology), Geography, History, Music, French and Science are taught weekly.</a:t>
            </a:r>
          </a:p>
          <a:p>
            <a:r>
              <a:rPr lang="en-GB" sz="3600" dirty="0">
                <a:latin typeface="NTFPreCursivefk" panose="03000400000000000000" pitchFamily="66" charset="0"/>
              </a:rPr>
              <a:t>Computing and DT cooking will be taught in block days.</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1244478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latin typeface="NTFPreCursivefk" panose="03000400000000000000" pitchFamily="66" charset="0"/>
              </a:rPr>
              <a:t>Example Timetable</a:t>
            </a:r>
          </a:p>
        </p:txBody>
      </p:sp>
      <p:pic>
        <p:nvPicPr>
          <p:cNvPr id="4" name="Picture 3">
            <a:extLst>
              <a:ext uri="{FF2B5EF4-FFF2-40B4-BE49-F238E27FC236}">
                <a16:creationId xmlns:a16="http://schemas.microsoft.com/office/drawing/2014/main" id="{E8375540-5703-3E09-F367-8BF0F2B77F25}"/>
              </a:ext>
            </a:extLst>
          </p:cNvPr>
          <p:cNvPicPr>
            <a:picLocks noChangeAspect="1"/>
          </p:cNvPicPr>
          <p:nvPr/>
        </p:nvPicPr>
        <p:blipFill>
          <a:blip r:embed="rId2"/>
          <a:stretch>
            <a:fillRect/>
          </a:stretch>
        </p:blipFill>
        <p:spPr>
          <a:xfrm>
            <a:off x="713624" y="1847629"/>
            <a:ext cx="10764752" cy="3162741"/>
          </a:xfrm>
          <a:prstGeom prst="rect">
            <a:avLst/>
          </a:prstGeom>
        </p:spPr>
      </p:pic>
    </p:spTree>
    <p:extLst>
      <p:ext uri="{BB962C8B-B14F-4D97-AF65-F5344CB8AC3E}">
        <p14:creationId xmlns:p14="http://schemas.microsoft.com/office/powerpoint/2010/main" val="3233729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7EACC5-6DC5-F82A-C526-A9ACA26790AB}"/>
              </a:ext>
            </a:extLst>
          </p:cNvPr>
          <p:cNvPicPr>
            <a:picLocks noChangeAspect="1"/>
          </p:cNvPicPr>
          <p:nvPr/>
        </p:nvPicPr>
        <p:blipFill>
          <a:blip r:embed="rId2"/>
          <a:stretch>
            <a:fillRect/>
          </a:stretch>
        </p:blipFill>
        <p:spPr>
          <a:xfrm>
            <a:off x="1677472" y="833518"/>
            <a:ext cx="9742509" cy="5764229"/>
          </a:xfrm>
          <a:prstGeom prst="rect">
            <a:avLst/>
          </a:prstGeom>
        </p:spPr>
      </p:pic>
      <p:sp>
        <p:nvSpPr>
          <p:cNvPr id="5" name="TextBox 4">
            <a:extLst>
              <a:ext uri="{FF2B5EF4-FFF2-40B4-BE49-F238E27FC236}">
                <a16:creationId xmlns:a16="http://schemas.microsoft.com/office/drawing/2014/main" id="{6A79A082-F663-CFA7-E83E-F780F73AACCA}"/>
              </a:ext>
            </a:extLst>
          </p:cNvPr>
          <p:cNvSpPr txBox="1"/>
          <p:nvPr/>
        </p:nvSpPr>
        <p:spPr>
          <a:xfrm>
            <a:off x="6096000" y="260253"/>
            <a:ext cx="5323981" cy="523220"/>
          </a:xfrm>
          <a:prstGeom prst="rect">
            <a:avLst/>
          </a:prstGeom>
          <a:noFill/>
        </p:spPr>
        <p:txBody>
          <a:bodyPr wrap="square" rtlCol="0">
            <a:spAutoFit/>
          </a:bodyPr>
          <a:lstStyle/>
          <a:p>
            <a:r>
              <a:rPr lang="en-GB" sz="2800" dirty="0"/>
              <a:t>Long Term Plan</a:t>
            </a:r>
          </a:p>
        </p:txBody>
      </p:sp>
    </p:spTree>
    <p:extLst>
      <p:ext uri="{BB962C8B-B14F-4D97-AF65-F5344CB8AC3E}">
        <p14:creationId xmlns:p14="http://schemas.microsoft.com/office/powerpoint/2010/main" val="141565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588409-037D-B00F-D879-2555AB6571DD}"/>
              </a:ext>
            </a:extLst>
          </p:cNvPr>
          <p:cNvPicPr>
            <a:picLocks noChangeAspect="1"/>
          </p:cNvPicPr>
          <p:nvPr/>
        </p:nvPicPr>
        <p:blipFill>
          <a:blip r:embed="rId2"/>
          <a:stretch>
            <a:fillRect/>
          </a:stretch>
        </p:blipFill>
        <p:spPr>
          <a:xfrm>
            <a:off x="539046" y="1825562"/>
            <a:ext cx="11113908" cy="3206876"/>
          </a:xfrm>
          <a:prstGeom prst="rect">
            <a:avLst/>
          </a:prstGeom>
        </p:spPr>
      </p:pic>
      <p:sp>
        <p:nvSpPr>
          <p:cNvPr id="6" name="TextBox 5">
            <a:extLst>
              <a:ext uri="{FF2B5EF4-FFF2-40B4-BE49-F238E27FC236}">
                <a16:creationId xmlns:a16="http://schemas.microsoft.com/office/drawing/2014/main" id="{112AEC11-E0F2-02BA-7F2E-55E72ECB41C7}"/>
              </a:ext>
            </a:extLst>
          </p:cNvPr>
          <p:cNvSpPr txBox="1"/>
          <p:nvPr/>
        </p:nvSpPr>
        <p:spPr>
          <a:xfrm>
            <a:off x="539046" y="5335065"/>
            <a:ext cx="10458450" cy="461665"/>
          </a:xfrm>
          <a:prstGeom prst="rect">
            <a:avLst/>
          </a:prstGeom>
          <a:noFill/>
        </p:spPr>
        <p:txBody>
          <a:bodyPr wrap="square" rtlCol="0">
            <a:spAutoFit/>
          </a:bodyPr>
          <a:lstStyle/>
          <a:p>
            <a:r>
              <a:rPr lang="en-GB" sz="2400" dirty="0">
                <a:latin typeface="NTFPreCursivefk" panose="03000400000000000000" pitchFamily="66" charset="0"/>
              </a:rPr>
              <a:t>Lots of opportunities are given to revisit subjects to support retention of key facts.</a:t>
            </a:r>
          </a:p>
        </p:txBody>
      </p:sp>
    </p:spTree>
    <p:extLst>
      <p:ext uri="{BB962C8B-B14F-4D97-AF65-F5344CB8AC3E}">
        <p14:creationId xmlns:p14="http://schemas.microsoft.com/office/powerpoint/2010/main" val="2563908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expectations</a:t>
            </a:r>
          </a:p>
        </p:txBody>
      </p:sp>
      <p:pic>
        <p:nvPicPr>
          <p:cNvPr id="5" name="Content Placeholder 4"/>
          <p:cNvPicPr>
            <a:picLocks noGrp="1" noChangeAspect="1"/>
          </p:cNvPicPr>
          <p:nvPr>
            <p:ph idx="1"/>
          </p:nvPr>
        </p:nvPicPr>
        <p:blipFill>
          <a:blip r:embed="rId2"/>
          <a:stretch>
            <a:fillRect/>
          </a:stretch>
        </p:blipFill>
        <p:spPr>
          <a:xfrm>
            <a:off x="1292802" y="1956135"/>
            <a:ext cx="8419234" cy="4901865"/>
          </a:xfrm>
          <a:prstGeom prst="rect">
            <a:avLst/>
          </a:prstGeom>
        </p:spPr>
      </p:pic>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3"/>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1030463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0023" y="1369002"/>
            <a:ext cx="9216304" cy="5441204"/>
          </a:xfrm>
          <a:prstGeom prst="rect">
            <a:avLst/>
          </a:prstGeom>
        </p:spPr>
      </p:pic>
    </p:spTree>
    <p:extLst>
      <p:ext uri="{BB962C8B-B14F-4D97-AF65-F5344CB8AC3E}">
        <p14:creationId xmlns:p14="http://schemas.microsoft.com/office/powerpoint/2010/main" val="3910530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633" y="1566430"/>
            <a:ext cx="11746756" cy="3919970"/>
          </a:xfrm>
          <a:prstGeom prst="rect">
            <a:avLst/>
          </a:prstGeom>
        </p:spPr>
      </p:pic>
    </p:spTree>
    <p:extLst>
      <p:ext uri="{BB962C8B-B14F-4D97-AF65-F5344CB8AC3E}">
        <p14:creationId xmlns:p14="http://schemas.microsoft.com/office/powerpoint/2010/main" val="1130409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assessments</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a:xfrm>
            <a:off x="393895" y="1871128"/>
            <a:ext cx="11549575" cy="4347557"/>
          </a:xfrm>
        </p:spPr>
        <p:txBody>
          <a:bodyPr>
            <a:noAutofit/>
          </a:bodyPr>
          <a:lstStyle/>
          <a:p>
            <a:r>
              <a:rPr lang="en-GB" sz="2800" dirty="0">
                <a:latin typeface="NTFPreCursivefk" panose="03000400000000000000" pitchFamily="66" charset="0"/>
              </a:rPr>
              <a:t>At the end of year 4, your child will take a times table test. This involves an online 25 question tests covering all times tables. We begin the work towards this in year 2 where the children learn their 2, 5 and 10 times tables. This year we will reinforce understanding of 2, 5 and 10s and learn on our 3x, 4x and 8 x tables.</a:t>
            </a:r>
          </a:p>
          <a:p>
            <a:r>
              <a:rPr lang="en-GB" sz="2800" dirty="0">
                <a:latin typeface="NTFPreCursivefk" panose="03000400000000000000" pitchFamily="66" charset="0"/>
              </a:rPr>
              <a:t>More information will be provided when they move to year 4.</a:t>
            </a:r>
          </a:p>
          <a:p>
            <a:r>
              <a:rPr lang="en-GB" sz="2800" dirty="0">
                <a:latin typeface="NTFPreCursivefk" panose="03000400000000000000" pitchFamily="66" charset="0"/>
              </a:rPr>
              <a:t>The TTRS sound check game  mirrors the test.</a:t>
            </a:r>
          </a:p>
          <a:p>
            <a:r>
              <a:rPr lang="en-GB" sz="2800" dirty="0">
                <a:latin typeface="NTFPreCursivefk" panose="03000400000000000000" pitchFamily="66" charset="0"/>
              </a:rPr>
              <a:t>Ways to learn times tables: arrays, reciting, pairs games </a:t>
            </a:r>
            <a:r>
              <a:rPr lang="en-GB" sz="2800" dirty="0" err="1">
                <a:latin typeface="NTFPreCursivefk" panose="03000400000000000000" pitchFamily="66" charset="0"/>
              </a:rPr>
              <a:t>etc</a:t>
            </a:r>
            <a:endParaRPr lang="en-GB" sz="2800" dirty="0">
              <a:latin typeface="NTFPreCursivefk" panose="03000400000000000000" pitchFamily="66" charset="0"/>
            </a:endParaRPr>
          </a:p>
          <a:p>
            <a:r>
              <a:rPr lang="en-GB" sz="2800" dirty="0">
                <a:latin typeface="NTFPreCursivefk" panose="03000400000000000000" pitchFamily="66" charset="0"/>
              </a:rPr>
              <a:t>During year 3 your child will be assessed using PIXL tests. These are purely used to help adults look at strengths and development points to ensure we support your child in the best way possible. We encourage children to do their best and adapt our planning following analysis of results.</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764373"/>
            <a:ext cx="1409611" cy="1106755"/>
          </a:xfrm>
          <a:prstGeom prst="rect">
            <a:avLst/>
          </a:prstGeom>
        </p:spPr>
      </p:pic>
    </p:spTree>
    <p:extLst>
      <p:ext uri="{BB962C8B-B14F-4D97-AF65-F5344CB8AC3E}">
        <p14:creationId xmlns:p14="http://schemas.microsoft.com/office/powerpoint/2010/main" val="432954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3434" y="1852180"/>
            <a:ext cx="5284024" cy="1576820"/>
          </a:xfrm>
          <a:prstGeom prst="rect">
            <a:avLst/>
          </a:prstGeom>
        </p:spPr>
      </p:pic>
      <p:pic>
        <p:nvPicPr>
          <p:cNvPr id="3" name="Picture 2"/>
          <p:cNvPicPr>
            <a:picLocks noChangeAspect="1"/>
          </p:cNvPicPr>
          <p:nvPr/>
        </p:nvPicPr>
        <p:blipFill>
          <a:blip r:embed="rId3"/>
          <a:stretch>
            <a:fillRect/>
          </a:stretch>
        </p:blipFill>
        <p:spPr>
          <a:xfrm>
            <a:off x="6543744" y="1831831"/>
            <a:ext cx="5101162" cy="1597169"/>
          </a:xfrm>
          <a:prstGeom prst="rect">
            <a:avLst/>
          </a:prstGeom>
        </p:spPr>
      </p:pic>
      <p:sp>
        <p:nvSpPr>
          <p:cNvPr id="7" name="TextBox 6">
            <a:extLst>
              <a:ext uri="{FF2B5EF4-FFF2-40B4-BE49-F238E27FC236}">
                <a16:creationId xmlns:a16="http://schemas.microsoft.com/office/drawing/2014/main" id="{AF6FD2AE-7615-48E1-541A-EF95DFA7FE7C}"/>
              </a:ext>
            </a:extLst>
          </p:cNvPr>
          <p:cNvSpPr txBox="1"/>
          <p:nvPr/>
        </p:nvSpPr>
        <p:spPr>
          <a:xfrm>
            <a:off x="2321509" y="5380079"/>
            <a:ext cx="1767876" cy="707886"/>
          </a:xfrm>
          <a:prstGeom prst="rect">
            <a:avLst/>
          </a:prstGeom>
          <a:noFill/>
        </p:spPr>
        <p:txBody>
          <a:bodyPr wrap="square" rtlCol="0">
            <a:spAutoFit/>
          </a:bodyPr>
          <a:lstStyle/>
          <a:p>
            <a:r>
              <a:rPr lang="en-GB" sz="4000" dirty="0">
                <a:latin typeface="NTFPreCursivefk" panose="03000400000000000000" pitchFamily="66" charset="0"/>
              </a:rPr>
              <a:t>Ms Parr </a:t>
            </a:r>
          </a:p>
        </p:txBody>
      </p:sp>
      <p:pic>
        <p:nvPicPr>
          <p:cNvPr id="5" name="Picture 4">
            <a:extLst>
              <a:ext uri="{FF2B5EF4-FFF2-40B4-BE49-F238E27FC236}">
                <a16:creationId xmlns:a16="http://schemas.microsoft.com/office/drawing/2014/main" id="{61F0911A-8A1F-E3A1-C7AA-8E713F0807A5}"/>
              </a:ext>
            </a:extLst>
          </p:cNvPr>
          <p:cNvPicPr>
            <a:picLocks noChangeAspect="1"/>
          </p:cNvPicPr>
          <p:nvPr/>
        </p:nvPicPr>
        <p:blipFill>
          <a:blip r:embed="rId4"/>
          <a:stretch>
            <a:fillRect/>
          </a:stretch>
        </p:blipFill>
        <p:spPr>
          <a:xfrm>
            <a:off x="2522224" y="3571430"/>
            <a:ext cx="1366445" cy="1455320"/>
          </a:xfrm>
          <a:prstGeom prst="rect">
            <a:avLst/>
          </a:prstGeom>
        </p:spPr>
      </p:pic>
      <p:pic>
        <p:nvPicPr>
          <p:cNvPr id="8" name="Picture 7">
            <a:extLst>
              <a:ext uri="{FF2B5EF4-FFF2-40B4-BE49-F238E27FC236}">
                <a16:creationId xmlns:a16="http://schemas.microsoft.com/office/drawing/2014/main" id="{002E2D56-C4D6-878D-6253-53DB84F885A8}"/>
              </a:ext>
            </a:extLst>
          </p:cNvPr>
          <p:cNvPicPr>
            <a:picLocks noChangeAspect="1"/>
          </p:cNvPicPr>
          <p:nvPr/>
        </p:nvPicPr>
        <p:blipFill>
          <a:blip r:embed="rId5"/>
          <a:stretch>
            <a:fillRect/>
          </a:stretch>
        </p:blipFill>
        <p:spPr>
          <a:xfrm>
            <a:off x="7443011" y="3429000"/>
            <a:ext cx="1094932" cy="1727559"/>
          </a:xfrm>
          <a:prstGeom prst="rect">
            <a:avLst/>
          </a:prstGeom>
        </p:spPr>
      </p:pic>
      <p:sp>
        <p:nvSpPr>
          <p:cNvPr id="10" name="TextBox 9">
            <a:extLst>
              <a:ext uri="{FF2B5EF4-FFF2-40B4-BE49-F238E27FC236}">
                <a16:creationId xmlns:a16="http://schemas.microsoft.com/office/drawing/2014/main" id="{363C7C7B-2923-73C6-C74E-35CD3A8E4207}"/>
              </a:ext>
            </a:extLst>
          </p:cNvPr>
          <p:cNvSpPr txBox="1"/>
          <p:nvPr/>
        </p:nvSpPr>
        <p:spPr>
          <a:xfrm>
            <a:off x="6543744" y="5380079"/>
            <a:ext cx="3620037" cy="707886"/>
          </a:xfrm>
          <a:prstGeom prst="rect">
            <a:avLst/>
          </a:prstGeom>
          <a:noFill/>
        </p:spPr>
        <p:txBody>
          <a:bodyPr wrap="square">
            <a:spAutoFit/>
          </a:bodyPr>
          <a:lstStyle/>
          <a:p>
            <a:r>
              <a:rPr lang="en-GB" sz="4000" dirty="0">
                <a:latin typeface="NTFPreCursivefk" panose="03000400000000000000" pitchFamily="66" charset="0"/>
              </a:rPr>
              <a:t>Miss </a:t>
            </a:r>
            <a:r>
              <a:rPr lang="en-GB" sz="4000" dirty="0" err="1">
                <a:latin typeface="NTFPreCursivefk" panose="03000400000000000000" pitchFamily="66" charset="0"/>
              </a:rPr>
              <a:t>Pettan</a:t>
            </a:r>
            <a:r>
              <a:rPr lang="en-GB" sz="4000" dirty="0">
                <a:latin typeface="NTFPreCursivefk" panose="03000400000000000000" pitchFamily="66" charset="0"/>
              </a:rPr>
              <a:t> Brewer</a:t>
            </a:r>
            <a:endParaRPr lang="en-GB" sz="4000" dirty="0"/>
          </a:p>
        </p:txBody>
      </p:sp>
      <p:sp>
        <p:nvSpPr>
          <p:cNvPr id="11" name="TextBox 10">
            <a:extLst>
              <a:ext uri="{FF2B5EF4-FFF2-40B4-BE49-F238E27FC236}">
                <a16:creationId xmlns:a16="http://schemas.microsoft.com/office/drawing/2014/main" id="{3D9C50AD-7DAA-336D-25C2-898817F1B58E}"/>
              </a:ext>
            </a:extLst>
          </p:cNvPr>
          <p:cNvSpPr txBox="1"/>
          <p:nvPr/>
        </p:nvSpPr>
        <p:spPr>
          <a:xfrm>
            <a:off x="4412512" y="669851"/>
            <a:ext cx="7432157" cy="923330"/>
          </a:xfrm>
          <a:prstGeom prst="rect">
            <a:avLst/>
          </a:prstGeom>
          <a:noFill/>
        </p:spPr>
        <p:txBody>
          <a:bodyPr wrap="square" rtlCol="0">
            <a:spAutoFit/>
          </a:bodyPr>
          <a:lstStyle/>
          <a:p>
            <a:r>
              <a:rPr lang="en-GB" sz="5400" dirty="0"/>
              <a:t>Merlin Class Staff</a:t>
            </a:r>
          </a:p>
        </p:txBody>
      </p:sp>
    </p:spTree>
    <p:extLst>
      <p:ext uri="{BB962C8B-B14F-4D97-AF65-F5344CB8AC3E}">
        <p14:creationId xmlns:p14="http://schemas.microsoft.com/office/powerpoint/2010/main" val="3918173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normAutofit/>
          </a:bodyPr>
          <a:lstStyle/>
          <a:p>
            <a:r>
              <a:rPr lang="en-GB" sz="4800" dirty="0">
                <a:latin typeface="NTFPreCursivefk" panose="03000400000000000000" pitchFamily="66" charset="0"/>
              </a:rPr>
              <a:t>homework</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a:xfrm>
            <a:off x="685800" y="2194560"/>
            <a:ext cx="10820400" cy="3446585"/>
          </a:xfrm>
        </p:spPr>
        <p:txBody>
          <a:bodyPr>
            <a:normAutofit/>
          </a:bodyPr>
          <a:lstStyle/>
          <a:p>
            <a:r>
              <a:rPr lang="en-GB" sz="2800" dirty="0">
                <a:latin typeface="NTFPreCursivefk" panose="03000400000000000000" pitchFamily="66" charset="0"/>
              </a:rPr>
              <a:t>All pupils are expected to read/share a book at least three times per week and record this in their planner as part of their homework. (Planners are required to be in school each day).</a:t>
            </a:r>
          </a:p>
          <a:p>
            <a:r>
              <a:rPr lang="en-GB" sz="2800" dirty="0">
                <a:latin typeface="NTFPreCursivefk" panose="03000400000000000000" pitchFamily="66" charset="0"/>
              </a:rPr>
              <a:t>Years 1 to 6 will have weekly spelling activities to complete in line with our spelling programme.</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351145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r>
              <a:rPr lang="en-GB" dirty="0">
                <a:latin typeface="NTFPreCursivefk" panose="03000400000000000000" pitchFamily="66" charset="0"/>
              </a:rPr>
              <a:t>How can you support your child?</a:t>
            </a:r>
          </a:p>
        </p:txBody>
      </p:sp>
      <p:sp>
        <p:nvSpPr>
          <p:cNvPr id="3" name="Content Placeholder 2"/>
          <p:cNvSpPr>
            <a:spLocks noGrp="1"/>
          </p:cNvSpPr>
          <p:nvPr>
            <p:ph idx="1"/>
          </p:nvPr>
        </p:nvSpPr>
        <p:spPr>
          <a:xfrm>
            <a:off x="685800" y="1631853"/>
            <a:ext cx="11187332" cy="4600136"/>
          </a:xfrm>
        </p:spPr>
        <p:txBody>
          <a:bodyPr>
            <a:noAutofit/>
          </a:bodyPr>
          <a:lstStyle/>
          <a:p>
            <a:r>
              <a:rPr lang="en-GB" sz="3600" dirty="0">
                <a:latin typeface="NTFPreCursivefk" panose="03000400000000000000" pitchFamily="66" charset="0"/>
              </a:rPr>
              <a:t>Ensure they  read regularly</a:t>
            </a:r>
          </a:p>
          <a:p>
            <a:r>
              <a:rPr lang="en-GB" sz="3600" dirty="0">
                <a:latin typeface="NTFPreCursivefk" panose="03000400000000000000" pitchFamily="66" charset="0"/>
              </a:rPr>
              <a:t> Use the hints in the home school book to support your child when reading, asking comprehension questions is very important.</a:t>
            </a:r>
          </a:p>
          <a:p>
            <a:r>
              <a:rPr lang="en-GB" sz="3600" dirty="0">
                <a:latin typeface="NTFPreCursivefk" panose="03000400000000000000" pitchFamily="66" charset="0"/>
              </a:rPr>
              <a:t>Help them learn their times tables through using TTRS </a:t>
            </a:r>
            <a:r>
              <a:rPr lang="en-GB" sz="3600" dirty="0" err="1">
                <a:latin typeface="NTFPreCursivefk" panose="03000400000000000000" pitchFamily="66" charset="0"/>
              </a:rPr>
              <a:t>etc</a:t>
            </a:r>
            <a:endParaRPr lang="en-GB" sz="3600" dirty="0">
              <a:latin typeface="NTFPreCursivefk" panose="03000400000000000000" pitchFamily="66" charset="0"/>
            </a:endParaRPr>
          </a:p>
          <a:p>
            <a:r>
              <a:rPr lang="en-GB" sz="3600" dirty="0">
                <a:latin typeface="NTFPreCursivefk" panose="03000400000000000000" pitchFamily="66" charset="0"/>
              </a:rPr>
              <a:t>Encourage independence – they pack and carry their bag, fill their water bottle, remember their lunch box.</a:t>
            </a:r>
          </a:p>
          <a:p>
            <a:r>
              <a:rPr lang="en-GB" sz="3600" dirty="0">
                <a:latin typeface="NTFPreCursivefk" panose="03000400000000000000" pitchFamily="66" charset="0"/>
              </a:rPr>
              <a:t>Teach them to tie their shoelaces.</a:t>
            </a:r>
          </a:p>
          <a:p>
            <a:r>
              <a:rPr lang="en-GB" sz="3600" dirty="0">
                <a:latin typeface="NTFPreCursivefk" panose="03000400000000000000" pitchFamily="66" charset="0"/>
              </a:rPr>
              <a:t>Ask them what they enjoyed about </a:t>
            </a:r>
            <a:r>
              <a:rPr lang="en-GB" sz="3600">
                <a:latin typeface="NTFPreCursivefk" panose="03000400000000000000" pitchFamily="66" charset="0"/>
              </a:rPr>
              <a:t>school each day</a:t>
            </a:r>
            <a:r>
              <a:rPr lang="en-GB" sz="3600" dirty="0">
                <a:latin typeface="NTFPreCursivefk" panose="03000400000000000000" pitchFamily="66" charset="0"/>
              </a:rPr>
              <a:t>.</a:t>
            </a:r>
          </a:p>
        </p:txBody>
      </p:sp>
    </p:spTree>
    <p:extLst>
      <p:ext uri="{BB962C8B-B14F-4D97-AF65-F5344CB8AC3E}">
        <p14:creationId xmlns:p14="http://schemas.microsoft.com/office/powerpoint/2010/main" val="1249290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latin typeface="NTFPreCursivefk" panose="03000400000000000000" pitchFamily="66" charset="0"/>
              </a:rPr>
              <a:t>Dates so Far</a:t>
            </a:r>
          </a:p>
        </p:txBody>
      </p:sp>
      <p:sp>
        <p:nvSpPr>
          <p:cNvPr id="3" name="Content Placeholder 2"/>
          <p:cNvSpPr>
            <a:spLocks noGrp="1"/>
          </p:cNvSpPr>
          <p:nvPr>
            <p:ph idx="1"/>
          </p:nvPr>
        </p:nvSpPr>
        <p:spPr/>
        <p:txBody>
          <a:bodyPr>
            <a:normAutofit/>
          </a:bodyPr>
          <a:lstStyle/>
          <a:p>
            <a:r>
              <a:rPr lang="en-GB" sz="4400" dirty="0">
                <a:latin typeface="NTFPreCursivefk" panose="03000400000000000000" pitchFamily="66" charset="0"/>
              </a:rPr>
              <a:t>Co Jo day Friday </a:t>
            </a:r>
          </a:p>
          <a:p>
            <a:r>
              <a:rPr lang="en-GB" sz="4400">
                <a:latin typeface="NTFPreCursivefk" panose="03000400000000000000" pitchFamily="66" charset="0"/>
              </a:rPr>
              <a:t>Week beginning 16</a:t>
            </a:r>
            <a:r>
              <a:rPr lang="en-GB" sz="4400" baseline="30000">
                <a:latin typeface="NTFPreCursivefk" panose="03000400000000000000" pitchFamily="66" charset="0"/>
              </a:rPr>
              <a:t>th</a:t>
            </a:r>
            <a:r>
              <a:rPr lang="en-GB" sz="4400">
                <a:latin typeface="NTFPreCursivefk" panose="03000400000000000000" pitchFamily="66" charset="0"/>
              </a:rPr>
              <a:t> </a:t>
            </a:r>
            <a:r>
              <a:rPr lang="en-GB" sz="4400" dirty="0">
                <a:latin typeface="NTFPreCursivefk" panose="03000400000000000000" pitchFamily="66" charset="0"/>
              </a:rPr>
              <a:t>September International day of </a:t>
            </a:r>
            <a:r>
              <a:rPr lang="en-GB" sz="4400">
                <a:latin typeface="NTFPreCursivefk" panose="03000400000000000000" pitchFamily="66" charset="0"/>
              </a:rPr>
              <a:t>democracy afternoon.</a:t>
            </a:r>
            <a:endParaRPr lang="en-GB" sz="4400" dirty="0">
              <a:latin typeface="NTFPreCursivefk" panose="03000400000000000000" pitchFamily="66" charset="0"/>
            </a:endParaRPr>
          </a:p>
          <a:p>
            <a:r>
              <a:rPr lang="en-GB" sz="4400" dirty="0">
                <a:latin typeface="NTFPreCursivefk" panose="03000400000000000000" pitchFamily="66" charset="0"/>
              </a:rPr>
              <a:t>Thursday 10</a:t>
            </a:r>
            <a:r>
              <a:rPr lang="en-GB" sz="4400" baseline="30000" dirty="0">
                <a:latin typeface="NTFPreCursivefk" panose="03000400000000000000" pitchFamily="66" charset="0"/>
              </a:rPr>
              <a:t>th</a:t>
            </a:r>
            <a:r>
              <a:rPr lang="en-GB" sz="4400" dirty="0">
                <a:latin typeface="NTFPreCursivefk" panose="03000400000000000000" pitchFamily="66" charset="0"/>
              </a:rPr>
              <a:t> October World Mental health day, parent share session. </a:t>
            </a:r>
          </a:p>
        </p:txBody>
      </p:sp>
    </p:spTree>
    <p:extLst>
      <p:ext uri="{BB962C8B-B14F-4D97-AF65-F5344CB8AC3E}">
        <p14:creationId xmlns:p14="http://schemas.microsoft.com/office/powerpoint/2010/main" val="1352849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normAutofit/>
          </a:bodyPr>
          <a:lstStyle/>
          <a:p>
            <a:r>
              <a:rPr lang="en-GB" sz="4800" dirty="0">
                <a:latin typeface="NTFPreCursivefk" panose="03000400000000000000" pitchFamily="66" charset="0"/>
              </a:rPr>
              <a:t>questions</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a:xfrm>
            <a:off x="685800" y="2194560"/>
            <a:ext cx="10820400" cy="1111348"/>
          </a:xfrm>
        </p:spPr>
        <p:txBody>
          <a:bodyPr>
            <a:normAutofit/>
          </a:bodyPr>
          <a:lstStyle/>
          <a:p>
            <a:r>
              <a:rPr lang="en-GB" sz="4800" dirty="0">
                <a:latin typeface="NTFPreCursivefk" panose="03000400000000000000" pitchFamily="66" charset="0"/>
              </a:rPr>
              <a:t>Any questions?</a:t>
            </a:r>
            <a:endParaRPr lang="en-GB" sz="4800" dirty="0">
              <a:highlight>
                <a:srgbClr val="FFFF00"/>
              </a:highlight>
              <a:latin typeface="NTFPreCursivefk" panose="03000400000000000000" pitchFamily="66" charset="0"/>
            </a:endParaRP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4206038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normAutofit/>
          </a:bodyPr>
          <a:lstStyle/>
          <a:p>
            <a:r>
              <a:rPr lang="en-GB" sz="4800" dirty="0">
                <a:latin typeface="NTFPreCursivefk" panose="03000400000000000000" pitchFamily="66" charset="0"/>
              </a:rPr>
              <a:t>Contact us</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a:xfrm>
            <a:off x="685799" y="2194560"/>
            <a:ext cx="11342077" cy="4663440"/>
          </a:xfrm>
        </p:spPr>
        <p:txBody>
          <a:bodyPr>
            <a:normAutofit/>
          </a:bodyPr>
          <a:lstStyle/>
          <a:p>
            <a:r>
              <a:rPr lang="en-GB" sz="3600" dirty="0">
                <a:latin typeface="NTFPreCursivefk" panose="03000400000000000000" pitchFamily="66" charset="0"/>
              </a:rPr>
              <a:t>Please do speak to us on the door if we are available and it’s appropriate</a:t>
            </a:r>
          </a:p>
          <a:p>
            <a:r>
              <a:rPr lang="en-GB" sz="3600" dirty="0">
                <a:latin typeface="NTFPreCursivefk" panose="03000400000000000000" pitchFamily="66" charset="0"/>
              </a:rPr>
              <a:t>Please avoid coming up the steps as it can be a bottle neck when getting the children in and out.</a:t>
            </a:r>
          </a:p>
          <a:p>
            <a:r>
              <a:rPr lang="en-GB" sz="3600" dirty="0">
                <a:latin typeface="NTFPreCursivefk" panose="03000400000000000000" pitchFamily="66" charset="0"/>
              </a:rPr>
              <a:t>For a longer/confidential discussion, please ask for a telephone or face to face appointment</a:t>
            </a:r>
          </a:p>
          <a:p>
            <a:r>
              <a:rPr lang="en-GB" sz="3600" dirty="0">
                <a:latin typeface="NTFPreCursivefk" panose="03000400000000000000" pitchFamily="66" charset="0"/>
              </a:rPr>
              <a:t>You can also speak to a member of office staff or the Senior Leadership Team if you need further assistance</a:t>
            </a:r>
          </a:p>
          <a:p>
            <a:endParaRPr lang="en-GB" dirty="0"/>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2271281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BCC2-3556-4CB9-9F20-5630DBE606FF}"/>
              </a:ext>
            </a:extLst>
          </p:cNvPr>
          <p:cNvSpPr>
            <a:spLocks noGrp="1"/>
          </p:cNvSpPr>
          <p:nvPr>
            <p:ph type="ctrTitle"/>
          </p:nvPr>
        </p:nvSpPr>
        <p:spPr/>
        <p:txBody>
          <a:bodyPr/>
          <a:lstStyle/>
          <a:p>
            <a:pPr algn="ctr"/>
            <a:r>
              <a:rPr lang="en-GB"/>
              <a:t>Thank you</a:t>
            </a:r>
          </a:p>
        </p:txBody>
      </p:sp>
      <p:pic>
        <p:nvPicPr>
          <p:cNvPr id="5" name="Picture 4">
            <a:extLst>
              <a:ext uri="{FF2B5EF4-FFF2-40B4-BE49-F238E27FC236}">
                <a16:creationId xmlns:a16="http://schemas.microsoft.com/office/drawing/2014/main" id="{E0342E11-3CE8-41B2-9888-BF5E23C562ED}"/>
              </a:ext>
            </a:extLst>
          </p:cNvPr>
          <p:cNvPicPr>
            <a:picLocks noChangeAspect="1"/>
          </p:cNvPicPr>
          <p:nvPr/>
        </p:nvPicPr>
        <p:blipFill>
          <a:blip r:embed="rId2"/>
          <a:stretch>
            <a:fillRect/>
          </a:stretch>
        </p:blipFill>
        <p:spPr>
          <a:xfrm>
            <a:off x="5199538" y="1095849"/>
            <a:ext cx="1792924" cy="1407712"/>
          </a:xfrm>
          <a:prstGeom prst="rect">
            <a:avLst/>
          </a:prstGeom>
        </p:spPr>
      </p:pic>
    </p:spTree>
    <p:extLst>
      <p:ext uri="{BB962C8B-B14F-4D97-AF65-F5344CB8AC3E}">
        <p14:creationId xmlns:p14="http://schemas.microsoft.com/office/powerpoint/2010/main" val="3082668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0997" y="764373"/>
            <a:ext cx="8805203" cy="1293028"/>
          </a:xfrm>
        </p:spPr>
        <p:txBody>
          <a:bodyPr>
            <a:noAutofit/>
          </a:bodyPr>
          <a:lstStyle/>
          <a:p>
            <a:r>
              <a:rPr lang="en-GB" sz="4400" dirty="0">
                <a:latin typeface="NTFPreCursivefk" panose="03000400000000000000" pitchFamily="66" charset="0"/>
              </a:rPr>
              <a:t>When are the adults in the class?</a:t>
            </a:r>
          </a:p>
        </p:txBody>
      </p:sp>
      <p:sp>
        <p:nvSpPr>
          <p:cNvPr id="3" name="Content Placeholder 2"/>
          <p:cNvSpPr>
            <a:spLocks noGrp="1"/>
          </p:cNvSpPr>
          <p:nvPr>
            <p:ph idx="1"/>
          </p:nvPr>
        </p:nvSpPr>
        <p:spPr/>
        <p:txBody>
          <a:bodyPr>
            <a:normAutofit fontScale="92500" lnSpcReduction="10000"/>
          </a:bodyPr>
          <a:lstStyle/>
          <a:p>
            <a:r>
              <a:rPr lang="en-GB" sz="4400" dirty="0">
                <a:latin typeface="NTFPreCursivefk" panose="03000400000000000000" pitchFamily="66" charset="0"/>
              </a:rPr>
              <a:t>Mrs Baker teaches full time with Monday afternoon for PPA and Wednesday afternoon for management.</a:t>
            </a:r>
          </a:p>
          <a:p>
            <a:r>
              <a:rPr lang="en-GB" sz="4400" dirty="0">
                <a:latin typeface="NTFPreCursivefk" panose="03000400000000000000" pitchFamily="66" charset="0"/>
              </a:rPr>
              <a:t>Mrs Marshall will teach the class on Monday and Wednesday afternoons.</a:t>
            </a:r>
          </a:p>
          <a:p>
            <a:r>
              <a:rPr lang="en-GB" sz="4400" dirty="0">
                <a:latin typeface="NTFPreCursivefk" panose="03000400000000000000" pitchFamily="66" charset="0"/>
              </a:rPr>
              <a:t>Mrs Marshall and Ms Parr are in Merlin all week.</a:t>
            </a:r>
          </a:p>
          <a:p>
            <a:r>
              <a:rPr lang="en-GB" sz="4400" dirty="0">
                <a:latin typeface="NTFPreCursivefk" panose="03000400000000000000" pitchFamily="66" charset="0"/>
              </a:rPr>
              <a:t>Miss </a:t>
            </a:r>
            <a:r>
              <a:rPr lang="en-GB" sz="4400" dirty="0" err="1">
                <a:latin typeface="NTFPreCursivefk" panose="03000400000000000000" pitchFamily="66" charset="0"/>
              </a:rPr>
              <a:t>Pettan</a:t>
            </a:r>
            <a:r>
              <a:rPr lang="en-GB" sz="4400" dirty="0">
                <a:latin typeface="NTFPreCursivefk" panose="03000400000000000000" pitchFamily="66" charset="0"/>
              </a:rPr>
              <a:t> Brewer is in Merlin Class on Monday and Wednesday afternoon.</a:t>
            </a:r>
          </a:p>
        </p:txBody>
      </p:sp>
    </p:spTree>
    <p:extLst>
      <p:ext uri="{BB962C8B-B14F-4D97-AF65-F5344CB8AC3E}">
        <p14:creationId xmlns:p14="http://schemas.microsoft.com/office/powerpoint/2010/main" val="532035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NTFPreCursivefk" panose="03000400000000000000" pitchFamily="66" charset="0"/>
              </a:rPr>
              <a:t>Merlin Classroom</a:t>
            </a:r>
          </a:p>
        </p:txBody>
      </p:sp>
      <p:pic>
        <p:nvPicPr>
          <p:cNvPr id="1028" name="Picture 4"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8238" y="-8191716"/>
            <a:ext cx="4294206" cy="572560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A9A0372-C15C-CCA1-C479-F6AAC5F6F145}"/>
              </a:ext>
            </a:extLst>
          </p:cNvPr>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1252583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PE</a:t>
            </a:r>
          </a:p>
        </p:txBody>
      </p:sp>
      <p:sp>
        <p:nvSpPr>
          <p:cNvPr id="3" name="Content Placeholder 2"/>
          <p:cNvSpPr>
            <a:spLocks noGrp="1"/>
          </p:cNvSpPr>
          <p:nvPr>
            <p:ph idx="1"/>
          </p:nvPr>
        </p:nvSpPr>
        <p:spPr/>
        <p:txBody>
          <a:bodyPr>
            <a:normAutofit/>
          </a:bodyPr>
          <a:lstStyle/>
          <a:p>
            <a:r>
              <a:rPr lang="en-GB" sz="3600" dirty="0">
                <a:latin typeface="NTFPreCursivefk" panose="03000400000000000000" pitchFamily="66" charset="0"/>
              </a:rPr>
              <a:t>PE this half term will be on Tuesday and Friday.</a:t>
            </a:r>
          </a:p>
          <a:p>
            <a:endParaRPr lang="en-GB" sz="3600" dirty="0">
              <a:latin typeface="NTFPreCursivefk" panose="03000400000000000000" pitchFamily="66" charset="0"/>
            </a:endParaRPr>
          </a:p>
          <a:p>
            <a:r>
              <a:rPr lang="en-GB" sz="3600" dirty="0">
                <a:latin typeface="NTFPreCursivefk" panose="03000400000000000000" pitchFamily="66" charset="0"/>
              </a:rPr>
              <a:t>PE days will change each half term.  Keep an eye on planners for details.</a:t>
            </a:r>
          </a:p>
          <a:p>
            <a:endParaRPr lang="en-GB" sz="3600" dirty="0">
              <a:latin typeface="NTFPreCursivefk" panose="03000400000000000000" pitchFamily="66" charset="0"/>
            </a:endParaRPr>
          </a:p>
        </p:txBody>
      </p:sp>
    </p:spTree>
    <p:extLst>
      <p:ext uri="{BB962C8B-B14F-4D97-AF65-F5344CB8AC3E}">
        <p14:creationId xmlns:p14="http://schemas.microsoft.com/office/powerpoint/2010/main" val="3672721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863" y="201665"/>
            <a:ext cx="8610600" cy="1293028"/>
          </a:xfrm>
        </p:spPr>
        <p:txBody>
          <a:bodyPr/>
          <a:lstStyle/>
          <a:p>
            <a:r>
              <a:rPr lang="en-GB" dirty="0"/>
              <a:t>Reading</a:t>
            </a:r>
          </a:p>
        </p:txBody>
      </p:sp>
      <p:sp>
        <p:nvSpPr>
          <p:cNvPr id="3" name="Content Placeholder 2"/>
          <p:cNvSpPr>
            <a:spLocks noGrp="1"/>
          </p:cNvSpPr>
          <p:nvPr>
            <p:ph idx="1"/>
          </p:nvPr>
        </p:nvSpPr>
        <p:spPr>
          <a:xfrm>
            <a:off x="211015" y="2194560"/>
            <a:ext cx="6738425" cy="4024125"/>
          </a:xfrm>
        </p:spPr>
        <p:txBody>
          <a:bodyPr/>
          <a:lstStyle/>
          <a:p>
            <a:r>
              <a:rPr lang="en-GB" sz="3200" dirty="0">
                <a:latin typeface="NTFPreCursivefk" panose="03000400000000000000" pitchFamily="66" charset="0"/>
              </a:rPr>
              <a:t>In year 3,  children will be supported to choose a reading book at the appropriate level.  Some children will choose a reading book from the classroom (when they arrive) and some children will chose from the library. We will do this using the 5 finger rule.</a:t>
            </a:r>
          </a:p>
          <a:p>
            <a:endParaRPr lang="en-GB" dirty="0">
              <a:latin typeface="NTFPreCursivefk" panose="03000400000000000000" pitchFamily="66" charset="0"/>
            </a:endParaRPr>
          </a:p>
        </p:txBody>
      </p:sp>
      <p:pic>
        <p:nvPicPr>
          <p:cNvPr id="5" name="Picture 4">
            <a:extLst>
              <a:ext uri="{FF2B5EF4-FFF2-40B4-BE49-F238E27FC236}">
                <a16:creationId xmlns:a16="http://schemas.microsoft.com/office/drawing/2014/main" id="{3F4B8A1B-B80F-55BA-59BC-1D96B03A382F}"/>
              </a:ext>
            </a:extLst>
          </p:cNvPr>
          <p:cNvPicPr>
            <a:picLocks noChangeAspect="1"/>
          </p:cNvPicPr>
          <p:nvPr/>
        </p:nvPicPr>
        <p:blipFill>
          <a:blip r:embed="rId2"/>
          <a:stretch>
            <a:fillRect/>
          </a:stretch>
        </p:blipFill>
        <p:spPr>
          <a:xfrm>
            <a:off x="7103246" y="1344274"/>
            <a:ext cx="3572374" cy="5182323"/>
          </a:xfrm>
          <a:prstGeom prst="rect">
            <a:avLst/>
          </a:prstGeom>
        </p:spPr>
      </p:pic>
    </p:spTree>
    <p:extLst>
      <p:ext uri="{BB962C8B-B14F-4D97-AF65-F5344CB8AC3E}">
        <p14:creationId xmlns:p14="http://schemas.microsoft.com/office/powerpoint/2010/main" val="1850690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B43D7-648A-3DF6-C589-4D1241ABF55C}"/>
              </a:ext>
            </a:extLst>
          </p:cNvPr>
          <p:cNvSpPr>
            <a:spLocks noGrp="1"/>
          </p:cNvSpPr>
          <p:nvPr>
            <p:ph type="title"/>
          </p:nvPr>
        </p:nvSpPr>
        <p:spPr/>
        <p:txBody>
          <a:bodyPr/>
          <a:lstStyle/>
          <a:p>
            <a:r>
              <a:rPr lang="en-GB" dirty="0"/>
              <a:t>Reading</a:t>
            </a:r>
          </a:p>
        </p:txBody>
      </p:sp>
      <p:sp>
        <p:nvSpPr>
          <p:cNvPr id="3" name="Content Placeholder 2">
            <a:extLst>
              <a:ext uri="{FF2B5EF4-FFF2-40B4-BE49-F238E27FC236}">
                <a16:creationId xmlns:a16="http://schemas.microsoft.com/office/drawing/2014/main" id="{6B0F3E07-FAA1-2707-5509-F2A63274F52B}"/>
              </a:ext>
            </a:extLst>
          </p:cNvPr>
          <p:cNvSpPr>
            <a:spLocks noGrp="1"/>
          </p:cNvSpPr>
          <p:nvPr>
            <p:ph idx="1"/>
          </p:nvPr>
        </p:nvSpPr>
        <p:spPr/>
        <p:txBody>
          <a:bodyPr/>
          <a:lstStyle/>
          <a:p>
            <a:r>
              <a:rPr lang="en-GB" sz="3200" dirty="0">
                <a:latin typeface="NTFPreCursivefk" panose="03000400000000000000" pitchFamily="66" charset="0"/>
              </a:rPr>
              <a:t>They can also take a book out of the library for free reading (either one they can read independently or one to share with parents and carers).</a:t>
            </a:r>
          </a:p>
          <a:p>
            <a:r>
              <a:rPr lang="en-GB" sz="3200" dirty="0">
                <a:latin typeface="NTFPreCursivefk" panose="03000400000000000000" pitchFamily="66" charset="0"/>
              </a:rPr>
              <a:t>We encourage children to read from a wide variety of genres. Whilst we want the children to read their school book, we also encourage children to read comics, magazines, newspapers, recipes, instructions, poetry etc</a:t>
            </a:r>
          </a:p>
          <a:p>
            <a:r>
              <a:rPr lang="en-GB" sz="3200" dirty="0">
                <a:latin typeface="NTFPreCursivefk" panose="03000400000000000000" pitchFamily="66" charset="0"/>
              </a:rPr>
              <a:t>If the children have read a book from home you can also add this in their planner</a:t>
            </a:r>
          </a:p>
          <a:p>
            <a:r>
              <a:rPr lang="en-GB" sz="3200" dirty="0">
                <a:latin typeface="NTFPreCursivefk" panose="03000400000000000000" pitchFamily="66" charset="0"/>
              </a:rPr>
              <a:t>Reading twice in one day only counts once in the weekly challenge</a:t>
            </a:r>
          </a:p>
          <a:p>
            <a:endParaRPr lang="en-GB" dirty="0"/>
          </a:p>
        </p:txBody>
      </p:sp>
    </p:spTree>
    <p:extLst>
      <p:ext uri="{BB962C8B-B14F-4D97-AF65-F5344CB8AC3E}">
        <p14:creationId xmlns:p14="http://schemas.microsoft.com/office/powerpoint/2010/main" val="2793173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B43D7-648A-3DF6-C589-4D1241ABF55C}"/>
              </a:ext>
            </a:extLst>
          </p:cNvPr>
          <p:cNvSpPr>
            <a:spLocks noGrp="1"/>
          </p:cNvSpPr>
          <p:nvPr>
            <p:ph type="title"/>
          </p:nvPr>
        </p:nvSpPr>
        <p:spPr/>
        <p:txBody>
          <a:bodyPr/>
          <a:lstStyle/>
          <a:p>
            <a:r>
              <a:rPr lang="en-GB" dirty="0"/>
              <a:t>Reading</a:t>
            </a:r>
          </a:p>
        </p:txBody>
      </p:sp>
      <p:sp>
        <p:nvSpPr>
          <p:cNvPr id="3" name="Content Placeholder 2">
            <a:extLst>
              <a:ext uri="{FF2B5EF4-FFF2-40B4-BE49-F238E27FC236}">
                <a16:creationId xmlns:a16="http://schemas.microsoft.com/office/drawing/2014/main" id="{6B0F3E07-FAA1-2707-5509-F2A63274F52B}"/>
              </a:ext>
            </a:extLst>
          </p:cNvPr>
          <p:cNvSpPr>
            <a:spLocks noGrp="1"/>
          </p:cNvSpPr>
          <p:nvPr>
            <p:ph idx="1"/>
          </p:nvPr>
        </p:nvSpPr>
        <p:spPr>
          <a:xfrm>
            <a:off x="450166" y="2194560"/>
            <a:ext cx="11056034" cy="4024125"/>
          </a:xfrm>
        </p:spPr>
        <p:txBody>
          <a:bodyPr/>
          <a:lstStyle/>
          <a:p>
            <a:r>
              <a:rPr lang="en-GB" sz="3200" dirty="0">
                <a:latin typeface="NTFPreCursivefk" panose="03000400000000000000" pitchFamily="66" charset="0"/>
              </a:rPr>
              <a:t>Children are expected to read a minimum of three times a week.  If they don’t read three times a week, they will be asked to spend some time at playtime reading.</a:t>
            </a:r>
          </a:p>
          <a:p>
            <a:r>
              <a:rPr lang="en-GB" sz="3200" dirty="0">
                <a:latin typeface="NTFPreCursivefk" panose="03000400000000000000" pitchFamily="66" charset="0"/>
              </a:rPr>
              <a:t>If they read five times a week, they will receive a certificate sticker in their planner.  When they have done this 10 times, they can choose a book to keep from a collection of new books.</a:t>
            </a:r>
          </a:p>
          <a:p>
            <a:pPr marL="0" indent="0">
              <a:buNone/>
            </a:pPr>
            <a:endParaRPr lang="en-GB" dirty="0"/>
          </a:p>
        </p:txBody>
      </p:sp>
    </p:spTree>
    <p:extLst>
      <p:ext uri="{BB962C8B-B14F-4D97-AF65-F5344CB8AC3E}">
        <p14:creationId xmlns:p14="http://schemas.microsoft.com/office/powerpoint/2010/main" val="135647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4074" y="328274"/>
            <a:ext cx="8610600" cy="565663"/>
          </a:xfrm>
        </p:spPr>
        <p:txBody>
          <a:bodyPr>
            <a:normAutofit fontScale="90000"/>
          </a:bodyPr>
          <a:lstStyle/>
          <a:p>
            <a:r>
              <a:rPr lang="en-GB" dirty="0"/>
              <a:t>Uniform</a:t>
            </a:r>
          </a:p>
        </p:txBody>
      </p:sp>
      <p:sp>
        <p:nvSpPr>
          <p:cNvPr id="3" name="Content Placeholder 2"/>
          <p:cNvSpPr>
            <a:spLocks noGrp="1"/>
          </p:cNvSpPr>
          <p:nvPr>
            <p:ph idx="1"/>
          </p:nvPr>
        </p:nvSpPr>
        <p:spPr>
          <a:xfrm>
            <a:off x="1933655" y="1252999"/>
            <a:ext cx="10258346" cy="5742391"/>
          </a:xfrm>
        </p:spPr>
        <p:txBody>
          <a:bodyPr>
            <a:normAutofit fontScale="62500" lnSpcReduction="20000"/>
          </a:bodyPr>
          <a:lstStyle/>
          <a:p>
            <a:pPr marL="0" indent="0">
              <a:buNone/>
            </a:pPr>
            <a:r>
              <a:rPr lang="en-GB" sz="2900" dirty="0">
                <a:latin typeface="NTFPreCursivefk" panose="03000400000000000000" pitchFamily="66" charset="0"/>
              </a:rPr>
              <a:t>At Laureate, we expect all children to wear the correct school uniform:</a:t>
            </a:r>
          </a:p>
          <a:p>
            <a:r>
              <a:rPr lang="en-GB" sz="2900" dirty="0">
                <a:latin typeface="NTFPreCursivefk" panose="03000400000000000000" pitchFamily="66" charset="0"/>
              </a:rPr>
              <a:t> Dark green sweatshirt/cardigan/fleece (plain or embroidered with the school logo).</a:t>
            </a:r>
          </a:p>
          <a:p>
            <a:r>
              <a:rPr lang="en-GB" sz="2900" dirty="0">
                <a:latin typeface="NTFPreCursivefk" panose="03000400000000000000" pitchFamily="66" charset="0"/>
              </a:rPr>
              <a:t> White shirt or polo shirt (plain or embroidered with the school logo).</a:t>
            </a:r>
          </a:p>
          <a:p>
            <a:pPr marL="0" indent="0">
              <a:buNone/>
            </a:pPr>
            <a:r>
              <a:rPr lang="en-GB" sz="2900" dirty="0">
                <a:latin typeface="NTFPreCursivefk" panose="03000400000000000000" pitchFamily="66" charset="0"/>
              </a:rPr>
              <a:t>Either:</a:t>
            </a:r>
          </a:p>
          <a:p>
            <a:r>
              <a:rPr lang="en-GB" sz="2900" dirty="0">
                <a:latin typeface="NTFPreCursivefk" panose="03000400000000000000" pitchFamily="66" charset="0"/>
              </a:rPr>
              <a:t>Knee length grey skirt;</a:t>
            </a:r>
          </a:p>
          <a:p>
            <a:r>
              <a:rPr lang="en-GB" sz="2900" dirty="0">
                <a:latin typeface="NTFPreCursivefk" panose="03000400000000000000" pitchFamily="66" charset="0"/>
              </a:rPr>
              <a:t>Pinafore dress;</a:t>
            </a:r>
          </a:p>
          <a:p>
            <a:r>
              <a:rPr lang="en-GB" sz="2900" dirty="0">
                <a:latin typeface="NTFPreCursivefk" panose="03000400000000000000" pitchFamily="66" charset="0"/>
              </a:rPr>
              <a:t>Green and white checked dress;</a:t>
            </a:r>
          </a:p>
          <a:p>
            <a:r>
              <a:rPr lang="en-GB" sz="2900" dirty="0">
                <a:latin typeface="NTFPreCursivefk" panose="03000400000000000000" pitchFamily="66" charset="0"/>
              </a:rPr>
              <a:t>Black/grey school trousers; or</a:t>
            </a:r>
          </a:p>
          <a:p>
            <a:r>
              <a:rPr lang="en-GB" sz="2900" dirty="0">
                <a:latin typeface="NTFPreCursivefk" panose="03000400000000000000" pitchFamily="66" charset="0"/>
              </a:rPr>
              <a:t>Black/grey tailored short trousers.</a:t>
            </a:r>
          </a:p>
          <a:p>
            <a:r>
              <a:rPr lang="en-GB" sz="2900" dirty="0">
                <a:latin typeface="NTFPreCursivefk" panose="03000400000000000000" pitchFamily="66" charset="0"/>
              </a:rPr>
              <a:t>Plain black/grey/white/dark green tights or socks.</a:t>
            </a:r>
          </a:p>
          <a:p>
            <a:r>
              <a:rPr lang="en-GB" sz="2900" dirty="0">
                <a:latin typeface="NTFPreCursivefk" panose="03000400000000000000" pitchFamily="66" charset="0"/>
              </a:rPr>
              <a:t>Plain black/grey/white/dark green leggings or shorts may be worn under dresses/skirts.</a:t>
            </a:r>
          </a:p>
          <a:p>
            <a:r>
              <a:rPr lang="en-GB" sz="2900" dirty="0">
                <a:latin typeface="NTFPreCursivefk" panose="03000400000000000000" pitchFamily="66" charset="0"/>
              </a:rPr>
              <a:t>Jeans, leggings, jeggings etc. are not considered school trousers; please be advised that some shops advertise ‘school trousers’</a:t>
            </a:r>
          </a:p>
          <a:p>
            <a:r>
              <a:rPr lang="en-GB" sz="2900" dirty="0">
                <a:latin typeface="NTFPreCursivefk" panose="03000400000000000000" pitchFamily="66" charset="0"/>
              </a:rPr>
              <a:t>which are not in line with this policy.</a:t>
            </a:r>
          </a:p>
          <a:p>
            <a:pPr marL="0" indent="0">
              <a:buNone/>
            </a:pPr>
            <a:r>
              <a:rPr lang="en-GB" sz="2900" dirty="0">
                <a:highlight>
                  <a:srgbClr val="FFFF00"/>
                </a:highlight>
                <a:latin typeface="NTFPreCursivefk" panose="03000400000000000000" pitchFamily="66" charset="0"/>
              </a:rPr>
              <a:t>All clothing should be clearly marked with your child’s name</a:t>
            </a:r>
            <a:r>
              <a:rPr lang="en-GB" sz="2900" dirty="0">
                <a:latin typeface="NTFPreCursivefk" panose="03000400000000000000" pitchFamily="66" charset="0"/>
              </a:rPr>
              <a:t>.</a:t>
            </a:r>
          </a:p>
          <a:p>
            <a:pPr marL="0" indent="0">
              <a:buNone/>
            </a:pPr>
            <a:r>
              <a:rPr lang="en-GB" sz="2900" dirty="0">
                <a:latin typeface="NTFPreCursivefk" panose="03000400000000000000" pitchFamily="66" charset="0"/>
              </a:rPr>
              <a:t>For safety reasons, we expect all children with long hair to have their hair tied back at all times.</a:t>
            </a:r>
          </a:p>
          <a:p>
            <a:pPr marL="0" indent="0">
              <a:buNone/>
            </a:pPr>
            <a:r>
              <a:rPr lang="en-GB" sz="2900" dirty="0">
                <a:latin typeface="NTFPreCursivefk" panose="03000400000000000000" pitchFamily="66" charset="0"/>
              </a:rPr>
              <a:t>If your child needs to wear an adapted school uniform in line with their religious or cultural beliefs, please make an</a:t>
            </a:r>
          </a:p>
          <a:p>
            <a:pPr marL="0" indent="0">
              <a:buNone/>
            </a:pPr>
            <a:r>
              <a:rPr lang="en-GB" sz="2900" dirty="0">
                <a:latin typeface="NTFPreCursivefk" panose="03000400000000000000" pitchFamily="66" charset="0"/>
              </a:rPr>
              <a:t>appointment to speak to the Headteacher in the first instance.</a:t>
            </a:r>
          </a:p>
          <a:p>
            <a:endParaRPr lang="en-GB" dirty="0"/>
          </a:p>
        </p:txBody>
      </p:sp>
    </p:spTree>
    <p:extLst>
      <p:ext uri="{BB962C8B-B14F-4D97-AF65-F5344CB8AC3E}">
        <p14:creationId xmlns:p14="http://schemas.microsoft.com/office/powerpoint/2010/main" val="2573648614"/>
      </p:ext>
    </p:extLst>
  </p:cSld>
  <p:clrMapOvr>
    <a:masterClrMapping/>
  </p:clrMapOvr>
</p:sld>
</file>

<file path=ppt/theme/theme1.xml><?xml version="1.0" encoding="utf-8"?>
<a:theme xmlns:a="http://schemas.openxmlformats.org/drawingml/2006/main" name="Vapor Trail">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AD9E04ED43D74CB62B53C7F0354145" ma:contentTypeVersion="28" ma:contentTypeDescription="Create a new document." ma:contentTypeScope="" ma:versionID="f87042dc47f60c1bdcbc68ad8fa2920a">
  <xsd:schema xmlns:xsd="http://www.w3.org/2001/XMLSchema" xmlns:xs="http://www.w3.org/2001/XMLSchema" xmlns:p="http://schemas.microsoft.com/office/2006/metadata/properties" xmlns:ns2="a0520e7d-56ac-42ba-8299-7941f60600bb" xmlns:ns3="2b734e5c-e2cf-4d91-a88f-3e50b50b24d7" xmlns:ns4="2b734e5c-e2cf-4d91-a88f-3e50b50b24d7" xmlns:ns5="a5016997-deea-4fdb-a97d-61eed343007a" targetNamespace="http://schemas.microsoft.com/office/2006/metadata/properties" ma:root="true" ma:fieldsID="103624d18bb1111e483a1783ad9f8dce" ns2:_="" ns4:_="" ns5:_="">
    <xsd:import namespace="a0520e7d-56ac-42ba-8299-7941f60600bb"/>
    <xsd:import namespace="2b734e5c-e2cf-4d91-a88f-3e50b50b24d7"/>
    <xsd:import namespace="2b734e5c-e2cf-4d91-a88f-3e50b50b24d7"/>
    <xsd:import namespace="a5016997-deea-4fdb-a97d-61eed343007a"/>
    <xsd:element name="properties">
      <xsd:complexType>
        <xsd:sequence>
          <xsd:element name="documentManagement">
            <xsd:complexType>
              <xsd:all>
                <xsd:element ref="ns2:LocationsTaxHTField" minOccurs="0"/>
                <xsd:element ref="ns3:DocumentTypeTaxHTField" minOccurs="0"/>
                <xsd:element ref="ns3:DepartmentsTaxHTField" minOccurs="0"/>
                <xsd:element ref="ns3:KeywordsTagsTaxHTField" minOccurs="0"/>
                <xsd:element ref="ns4:b73a531bf2874837a19042fda8b245b9" minOccurs="0"/>
                <xsd:element ref="ns4:TaxCatchAll" minOccurs="0"/>
                <xsd:element ref="ns4:c9be4fc6f559450098a544dcf2e206c7" minOccurs="0"/>
                <xsd:element ref="ns4:p640f9c8b4b14857bdc671f534fc7d57" minOccurs="0"/>
                <xsd:element ref="ns4:g5236701626640c1ab96021ee8d14cff" minOccurs="0"/>
                <xsd:element ref="ns4:Owner" minOccurs="0"/>
                <xsd:element ref="ns4:SharedWithUsers" minOccurs="0"/>
                <xsd:element ref="ns4:SharedWithDetails" minOccurs="0"/>
                <xsd:element ref="ns5:MediaServiceMetadata" minOccurs="0"/>
                <xsd:element ref="ns5:MediaServiceFastMetadata" minOccurs="0"/>
                <xsd:element ref="ns5:MediaServiceSearchProperties" minOccurs="0"/>
                <xsd:element ref="ns5:lcf76f155ced4ddcb4097134ff3c332f" minOccurs="0"/>
                <xsd:element ref="ns5:MediaServiceObjectDetectorVersions" minOccurs="0"/>
                <xsd:element ref="ns5:MediaServiceOCR" minOccurs="0"/>
                <xsd:element ref="ns5:MediaServiceGenerationTime" minOccurs="0"/>
                <xsd:element ref="ns5:MediaServiceEventHashCode" minOccurs="0"/>
                <xsd:element ref="ns5:MediaServiceDateTaken" minOccurs="0"/>
                <xsd:element ref="ns5:MediaServiceLocation" minOccurs="0"/>
                <xsd:element ref="ns5: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20e7d-56ac-42ba-8299-7941f60600bb" elementFormDefault="qualified">
    <xsd:import namespace="http://schemas.microsoft.com/office/2006/documentManagement/types"/>
    <xsd:import namespace="http://schemas.microsoft.com/office/infopath/2007/PartnerControls"/>
    <xsd:element name="LocationsTaxHTField" ma:index="8" nillable="true" ma:displayName="LocationsTaxHTField" ma:hidden="true" ma:internalName="LocationsTaxHTField">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734e5c-e2cf-4d91-a88f-3e50b50b24d7" elementFormDefault="qualified">
    <xsd:import namespace="http://schemas.microsoft.com/office/2006/documentManagement/types"/>
    <xsd:import namespace="http://schemas.microsoft.com/office/infopath/2007/PartnerControls"/>
    <xsd:element name="DocumentTypeTaxHTField" ma:index="9" nillable="true" ma:displayName="DocumentTypeTaxHTField" ma:hidden="true" ma:internalName="DocumentTypeTaxHTField">
      <xsd:simpleType>
        <xsd:restriction base="dms:Note"/>
      </xsd:simpleType>
    </xsd:element>
    <xsd:element name="DepartmentsTaxHTField" ma:index="10" nillable="true" ma:displayName="DepartmentsTaxHTField" ma:hidden="true" ma:internalName="DepartmentsTaxHTField">
      <xsd:simpleType>
        <xsd:restriction base="dms:Note"/>
      </xsd:simpleType>
    </xsd:element>
    <xsd:element name="KeywordsTagsTaxHTField" ma:index="11" nillable="true" ma:displayName="KeywordsTagsTaxHTField" ma:hidden="true" ma:internalName="KeywordsTagsTaxHTField">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734e5c-e2cf-4d91-a88f-3e50b50b24d7" elementFormDefault="qualified">
    <xsd:import namespace="http://schemas.microsoft.com/office/2006/documentManagement/types"/>
    <xsd:import namespace="http://schemas.microsoft.com/office/infopath/2007/PartnerControls"/>
    <xsd:element name="b73a531bf2874837a19042fda8b245b9" ma:index="13" nillable="true" ma:taxonomy="true" ma:internalName="b73a531bf2874837a19042fda8b245b9" ma:taxonomyFieldName="Departments" ma:displayName="Departments" ma:default="" ma:fieldId="{b73a531b-f287-4837-a190-42fda8b245b9}" ma:taxonomyMulti="true" ma:sspId="4a324f7d-4130-4e3b-92bc-b3d938f1e27f" ma:termSetId="7de4cc5f-e887-4f58-961c-84d30d95a9c2"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07d95bc9-3ff7-4784-abe8-b2be7008ee56}" ma:internalName="TaxCatchAll" ma:showField="CatchAllData" ma:web="2b734e5c-e2cf-4d91-a88f-3e50b50b24d7">
      <xsd:complexType>
        <xsd:complexContent>
          <xsd:extension base="dms:MultiChoiceLookup">
            <xsd:sequence>
              <xsd:element name="Value" type="dms:Lookup" maxOccurs="unbounded" minOccurs="0" nillable="true"/>
            </xsd:sequence>
          </xsd:extension>
        </xsd:complexContent>
      </xsd:complexType>
    </xsd:element>
    <xsd:element name="c9be4fc6f559450098a544dcf2e206c7" ma:index="16" nillable="true" ma:taxonomy="true" ma:internalName="c9be4fc6f559450098a544dcf2e206c7" ma:taxonomyFieldName="DocumentType" ma:displayName="Document Type" ma:default="" ma:fieldId="{c9be4fc6-f559-4500-98a5-44dcf2e206c7}" ma:taxonomyMulti="true" ma:sspId="4a324f7d-4130-4e3b-92bc-b3d938f1e27f" ma:termSetId="286ebe61-194d-4783-ab71-3d55852e3f10" ma:anchorId="00000000-0000-0000-0000-000000000000" ma:open="false" ma:isKeyword="false">
      <xsd:complexType>
        <xsd:sequence>
          <xsd:element ref="pc:Terms" minOccurs="0" maxOccurs="1"/>
        </xsd:sequence>
      </xsd:complexType>
    </xsd:element>
    <xsd:element name="p640f9c8b4b14857bdc671f534fc7d57" ma:index="18" nillable="true" ma:taxonomy="true" ma:internalName="p640f9c8b4b14857bdc671f534fc7d57" ma:taxonomyFieldName="Locations" ma:displayName="Locations" ma:default="" ma:fieldId="{9640f9c8-b4b1-4857-bdc6-71f534fc7d57}" ma:taxonomyMulti="true" ma:sspId="4a324f7d-4130-4e3b-92bc-b3d938f1e27f" ma:termSetId="520fcd1e-a37f-4b37-b166-9a39e00fa880" ma:anchorId="00000000-0000-0000-0000-000000000000" ma:open="false" ma:isKeyword="false">
      <xsd:complexType>
        <xsd:sequence>
          <xsd:element ref="pc:Terms" minOccurs="0" maxOccurs="1"/>
        </xsd:sequence>
      </xsd:complexType>
    </xsd:element>
    <xsd:element name="g5236701626640c1ab96021ee8d14cff" ma:index="20" nillable="true" ma:taxonomy="true" ma:internalName="g5236701626640c1ab96021ee8d14cff" ma:taxonomyFieldName="KeywordsTags" ma:displayName="Keywords / Tags" ma:default="" ma:fieldId="{05236701-6266-40c1-ab96-021ee8d14cff}" ma:taxonomyMulti="true" ma:sspId="4a324f7d-4130-4e3b-92bc-b3d938f1e27f" ma:termSetId="5b1e0033-188b-4d38-a5dd-0bd2b0b787fb" ma:anchorId="00000000-0000-0000-0000-000000000000" ma:open="true" ma:isKeyword="false">
      <xsd:complexType>
        <xsd:sequence>
          <xsd:element ref="pc:Terms" minOccurs="0" maxOccurs="1"/>
        </xsd:sequence>
      </xsd:complexType>
    </xsd:element>
    <xsd:element name="Owner" ma:index="21" nillable="true" ma:displayName="Owner" ma:format="Dropdown"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016997-deea-4fdb-a97d-61eed343007a" elementFormDefault="qualified">
    <xsd:import namespace="http://schemas.microsoft.com/office/2006/documentManagement/types"/>
    <xsd:import namespace="http://schemas.microsoft.com/office/infopath/2007/PartnerControls"/>
    <xsd:element name="MediaServiceMetadata" ma:index="24" nillable="true" ma:displayName="MediaServiceMetadata" ma:hidden="true" ma:internalName="MediaServiceMetadata" ma:readOnly="true">
      <xsd:simpleType>
        <xsd:restriction base="dms:Note"/>
      </xsd:simpleType>
    </xsd:element>
    <xsd:element name="MediaServiceFastMetadata" ma:index="25" nillable="true" ma:displayName="MediaServiceFastMetadata" ma:hidden="true" ma:internalName="MediaServiceFastMetadata" ma:readOnly="true">
      <xsd:simpleType>
        <xsd:restriction base="dms:Note"/>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4a324f7d-4130-4e3b-92bc-b3d938f1e27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OCR" ma:index="30" nillable="true" ma:displayName="Extracted Text"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DateTaken" ma:index="33" nillable="true" ma:displayName="MediaServiceDateTaken" ma:hidden="true" ma:indexed="true" ma:internalName="MediaServiceDateTaken" ma:readOnly="true">
      <xsd:simpleType>
        <xsd:restriction base="dms:Text"/>
      </xsd:simpleType>
    </xsd:element>
    <xsd:element name="MediaServiceLocation" ma:index="34" nillable="true" ma:displayName="Location" ma:indexed="true" ma:internalName="MediaServiceLocation" ma:readOnly="true">
      <xsd:simpleType>
        <xsd:restriction base="dms:Text"/>
      </xsd:simpleType>
    </xsd:element>
    <xsd:element name="MediaLengthInSeconds" ma:index="3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9be4fc6f559450098a544dcf2e206c7 xmlns="2b734e5c-e2cf-4d91-a88f-3e50b50b24d7">
      <Terms xmlns="http://schemas.microsoft.com/office/infopath/2007/PartnerControls"/>
    </c9be4fc6f559450098a544dcf2e206c7>
    <b73a531bf2874837a19042fda8b245b9 xmlns="2b734e5c-e2cf-4d91-a88f-3e50b50b24d7">
      <Terms xmlns="http://schemas.microsoft.com/office/infopath/2007/PartnerControls"/>
    </b73a531bf2874837a19042fda8b245b9>
    <LocationsTaxHTField xmlns="a0520e7d-56ac-42ba-8299-7941f60600bb" xsi:nil="true"/>
    <g5236701626640c1ab96021ee8d14cff xmlns="2b734e5c-e2cf-4d91-a88f-3e50b50b24d7">
      <Terms xmlns="http://schemas.microsoft.com/office/infopath/2007/PartnerControls"/>
    </g5236701626640c1ab96021ee8d14cff>
    <KeywordsTagsTaxHTField xmlns="2b734e5c-e2cf-4d91-a88f-3e50b50b24d7" xsi:nil="true"/>
    <p640f9c8b4b14857bdc671f534fc7d57 xmlns="2b734e5c-e2cf-4d91-a88f-3e50b50b24d7">
      <Terms xmlns="http://schemas.microsoft.com/office/infopath/2007/PartnerControls"/>
    </p640f9c8b4b14857bdc671f534fc7d57>
    <lcf76f155ced4ddcb4097134ff3c332f xmlns="a5016997-deea-4fdb-a97d-61eed343007a">
      <Terms xmlns="http://schemas.microsoft.com/office/infopath/2007/PartnerControls"/>
    </lcf76f155ced4ddcb4097134ff3c332f>
    <DepartmentsTaxHTField xmlns="2b734e5c-e2cf-4d91-a88f-3e50b50b24d7" xsi:nil="true"/>
    <DocumentTypeTaxHTField xmlns="2b734e5c-e2cf-4d91-a88f-3e50b50b24d7" xsi:nil="true"/>
    <Owner xmlns="2b734e5c-e2cf-4d91-a88f-3e50b50b24d7">
      <UserInfo>
        <DisplayName/>
        <AccountId xsi:nil="true"/>
        <AccountType/>
      </UserInfo>
    </Owner>
    <TaxCatchAll xmlns="2b734e5c-e2cf-4d91-a88f-3e50b50b24d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7196DA-4178-4748-963F-1566A54FEA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520e7d-56ac-42ba-8299-7941f60600bb"/>
    <ds:schemaRef ds:uri="2b734e5c-e2cf-4d91-a88f-3e50b50b24d7"/>
    <ds:schemaRef ds:uri="a5016997-deea-4fdb-a97d-61eed3430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08C01F-2C48-4801-937C-9B8CA5304A49}">
  <ds:schemaRefs>
    <ds:schemaRef ds:uri="http://schemas.openxmlformats.org/package/2006/metadata/core-properties"/>
    <ds:schemaRef ds:uri="http://purl.org/dc/dcmitype/"/>
    <ds:schemaRef ds:uri="c2635909-eed8-44f6-b551-d52f900322ef"/>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www.w3.org/XML/1998/namespace"/>
    <ds:schemaRef ds:uri="2b734e5c-e2cf-4d91-a88f-3e50b50b24d7"/>
    <ds:schemaRef ds:uri="a0520e7d-56ac-42ba-8299-7941f60600bb"/>
    <ds:schemaRef ds:uri="a5016997-deea-4fdb-a97d-61eed343007a"/>
  </ds:schemaRefs>
</ds:datastoreItem>
</file>

<file path=customXml/itemProps3.xml><?xml version="1.0" encoding="utf-8"?>
<ds:datastoreItem xmlns:ds="http://schemas.openxmlformats.org/officeDocument/2006/customXml" ds:itemID="{9569E4D5-7777-4EF0-BC9D-7860D53B21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456</TotalTime>
  <Words>1386</Words>
  <Application>Microsoft Office PowerPoint</Application>
  <PresentationFormat>Widescreen</PresentationFormat>
  <Paragraphs>94</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Century Gothic</vt:lpstr>
      <vt:lpstr>NTFPreCursivefk</vt:lpstr>
      <vt:lpstr>Vapor Trail</vt:lpstr>
      <vt:lpstr>Meet the teacher</vt:lpstr>
      <vt:lpstr>PowerPoint Presentation</vt:lpstr>
      <vt:lpstr>When are the adults in the class?</vt:lpstr>
      <vt:lpstr>Merlin Classroom</vt:lpstr>
      <vt:lpstr>PE</vt:lpstr>
      <vt:lpstr>Reading</vt:lpstr>
      <vt:lpstr>Reading</vt:lpstr>
      <vt:lpstr>Reading</vt:lpstr>
      <vt:lpstr>Uniform</vt:lpstr>
      <vt:lpstr>uniform</vt:lpstr>
      <vt:lpstr>Pe kit</vt:lpstr>
      <vt:lpstr>curriculum</vt:lpstr>
      <vt:lpstr>Example Timetable</vt:lpstr>
      <vt:lpstr>PowerPoint Presentation</vt:lpstr>
      <vt:lpstr>PowerPoint Presentation</vt:lpstr>
      <vt:lpstr>expectations</vt:lpstr>
      <vt:lpstr>PowerPoint Presentation</vt:lpstr>
      <vt:lpstr>PowerPoint Presentation</vt:lpstr>
      <vt:lpstr>assessments</vt:lpstr>
      <vt:lpstr>homework</vt:lpstr>
      <vt:lpstr>How can you support your child?</vt:lpstr>
      <vt:lpstr>Dates so Far</vt:lpstr>
      <vt:lpstr>questions</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dc:title>
  <dc:creator>David Perkins</dc:creator>
  <cp:lastModifiedBy>Julia Baker</cp:lastModifiedBy>
  <cp:revision>20</cp:revision>
  <dcterms:created xsi:type="dcterms:W3CDTF">2020-09-29T16:00:27Z</dcterms:created>
  <dcterms:modified xsi:type="dcterms:W3CDTF">2024-09-11T19:10:42Z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0x0101009EAD9E04ED43D74CB62B53C7F0354145</vt:lpwstr>
  </property>
  <property fmtid="{D5CDD505-2E9C-101B-9397-08002B2CF9AE}" pid="3" name="Departments">
    <vt:lpwstr/>
  </property>
  <property fmtid="{D5CDD505-2E9C-101B-9397-08002B2CF9AE}" pid="4" name="MediaServiceImageTags">
    <vt:lpwstr/>
  </property>
  <property fmtid="{D5CDD505-2E9C-101B-9397-08002B2CF9AE}" pid="5" name="Locations">
    <vt:lpwstr/>
  </property>
  <property fmtid="{D5CDD505-2E9C-101B-9397-08002B2CF9AE}" pid="6" name="DocumentType">
    <vt:lpwstr/>
  </property>
  <property fmtid="{D5CDD505-2E9C-101B-9397-08002B2CF9AE}" pid="7" name="KeywordsTags">
    <vt:lpwstr/>
  </property>
</Properties>
</file>